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a996b0eb2c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a996b0eb2c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a996b0eb2c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a996b0eb2c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a996b0eb2c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a996b0eb2c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996b0eb2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996b0eb2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996b0eb2c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996b0eb2c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a996b0eb2c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a996b0eb2c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a996b0eb2c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a996b0eb2c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a996b0eb2c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a996b0eb2c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a996b0eb2c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a996b0eb2c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a996b0eb2c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a996b0eb2c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a996b0eb2c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a996b0eb2c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D9D2E9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nHos3vHN2o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Verpakkingen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Periode 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Verpakking en milieu</a:t>
            </a:r>
            <a:endParaRPr/>
          </a:p>
        </p:txBody>
      </p:sp>
      <p:sp>
        <p:nvSpPr>
          <p:cNvPr id="121" name="Google Shape;121;p22"/>
          <p:cNvSpPr txBox="1">
            <a:spLocks noGrp="1"/>
          </p:cNvSpPr>
          <p:nvPr>
            <p:ph type="body" idx="1"/>
          </p:nvPr>
        </p:nvSpPr>
        <p:spPr>
          <a:xfrm>
            <a:off x="221475" y="14633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vervoer		:	hoe minder ruimte het inneemt hoe minder te vervoeren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recyclebaar	:	vaker gebruiken van dezelfde verpakking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afbreekbaar	:	natuurlijke grondstoffen gebruiken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Plastic soep</a:t>
            </a:r>
            <a:endParaRPr/>
          </a:p>
        </p:txBody>
      </p:sp>
      <p:sp>
        <p:nvSpPr>
          <p:cNvPr id="127" name="Google Shape;127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u="sng">
                <a:solidFill>
                  <a:schemeClr val="hlink"/>
                </a:solidFill>
                <a:hlinkClick r:id="rId3"/>
              </a:rPr>
              <a:t>https://youtu.be/VnHos3vHN2o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daar zijn wij met zijn allen verantwoordelijk voor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hoe los je dit op?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wat kun jij eraan doen?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Opdrachten</a:t>
            </a:r>
            <a:endParaRPr/>
          </a:p>
        </p:txBody>
      </p:sp>
      <p:sp>
        <p:nvSpPr>
          <p:cNvPr id="133" name="Google Shape;133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Je werkt in tweetallen.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l"/>
              <a:t>Je levert wel individueel de opdrachten in.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l"/>
              <a:t>Je start bij het onderdeel die de docent je geeft.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l"/>
              <a:t>Je levert 3 opdrachten in : 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bioplastic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etiketten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kipstar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3 soorten verpakkingen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304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nl"/>
              <a:t>Primaire verpakkingen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nl"/>
              <a:t>Secundaire verpakkingen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nl"/>
              <a:t>Tertiaire verpakkingen</a:t>
            </a: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4570875" y="853900"/>
            <a:ext cx="4068600" cy="7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 b="1"/>
              <a:t>Zit direct om het product heen.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 b="1"/>
              <a:t>Product kan niet zonder verkocht.</a:t>
            </a:r>
            <a:endParaRPr sz="1800" b="1"/>
          </a:p>
        </p:txBody>
      </p:sp>
      <p:sp>
        <p:nvSpPr>
          <p:cNvPr id="63" name="Google Shape;63;p14"/>
          <p:cNvSpPr txBox="1"/>
          <p:nvPr/>
        </p:nvSpPr>
        <p:spPr>
          <a:xfrm>
            <a:off x="4381525" y="2024625"/>
            <a:ext cx="3910200" cy="7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 b="1"/>
              <a:t>Verzamelverpakking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 b="1"/>
              <a:t>Voor het opslaan van producten</a:t>
            </a:r>
            <a:endParaRPr sz="1800" b="1"/>
          </a:p>
        </p:txBody>
      </p:sp>
      <p:sp>
        <p:nvSpPr>
          <p:cNvPr id="64" name="Google Shape;64;p14"/>
          <p:cNvSpPr txBox="1"/>
          <p:nvPr/>
        </p:nvSpPr>
        <p:spPr>
          <a:xfrm>
            <a:off x="4642175" y="3105100"/>
            <a:ext cx="4411500" cy="8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 b="1"/>
              <a:t>Verzendverpakking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 b="1"/>
              <a:t>Om het product te transporteren</a:t>
            </a:r>
            <a:endParaRPr sz="1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Omverpakkingen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2175700"/>
            <a:ext cx="8520600" cy="2286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66700"/>
              </a:lnSpc>
              <a:spcBef>
                <a:spcPts val="0"/>
              </a:spcBef>
              <a:spcAft>
                <a:spcPts val="0"/>
              </a:spcAft>
              <a:buClr>
                <a:srgbClr val="595656"/>
              </a:buClr>
              <a:buSzPts val="1800"/>
              <a:buChar char="●"/>
            </a:pPr>
            <a:r>
              <a:rPr lang="nl">
                <a:solidFill>
                  <a:srgbClr val="595656"/>
                </a:solidFill>
              </a:rPr>
              <a:t>het beschermt de producten tegen schade tijdens transport</a:t>
            </a:r>
            <a:endParaRPr>
              <a:solidFill>
                <a:srgbClr val="595656"/>
              </a:solidFill>
            </a:endParaRPr>
          </a:p>
          <a:p>
            <a:pPr marL="457200" lvl="0" indent="-342900" algn="l" rtl="0">
              <a:lnSpc>
                <a:spcPct val="166700"/>
              </a:lnSpc>
              <a:spcBef>
                <a:spcPts val="0"/>
              </a:spcBef>
              <a:spcAft>
                <a:spcPts val="0"/>
              </a:spcAft>
              <a:buClr>
                <a:srgbClr val="595656"/>
              </a:buClr>
              <a:buSzPts val="1800"/>
              <a:buChar char="●"/>
            </a:pPr>
            <a:r>
              <a:rPr lang="nl">
                <a:solidFill>
                  <a:srgbClr val="595656"/>
                </a:solidFill>
              </a:rPr>
              <a:t>het maakt het product herkenbaar en stapelbaar (dozen, kratten, pallets)</a:t>
            </a:r>
            <a:endParaRPr>
              <a:solidFill>
                <a:srgbClr val="595656"/>
              </a:solidFill>
            </a:endParaRPr>
          </a:p>
          <a:p>
            <a:pPr marL="457200" lvl="0" indent="-342900" algn="l" rtl="0">
              <a:lnSpc>
                <a:spcPct val="166700"/>
              </a:lnSpc>
              <a:spcBef>
                <a:spcPts val="0"/>
              </a:spcBef>
              <a:spcAft>
                <a:spcPts val="0"/>
              </a:spcAft>
              <a:buClr>
                <a:srgbClr val="595656"/>
              </a:buClr>
              <a:buSzPts val="1800"/>
              <a:buChar char="●"/>
            </a:pPr>
            <a:r>
              <a:rPr lang="nl">
                <a:solidFill>
                  <a:srgbClr val="595656"/>
                </a:solidFill>
              </a:rPr>
              <a:t>geeft informatie over de inhoud</a:t>
            </a:r>
            <a:endParaRPr>
              <a:solidFill>
                <a:srgbClr val="595656"/>
              </a:solidFill>
            </a:endParaRPr>
          </a:p>
          <a:p>
            <a:pPr marL="457200" lvl="0" indent="-342900" algn="l" rtl="0">
              <a:lnSpc>
                <a:spcPct val="166700"/>
              </a:lnSpc>
              <a:spcBef>
                <a:spcPts val="0"/>
              </a:spcBef>
              <a:spcAft>
                <a:spcPts val="0"/>
              </a:spcAft>
              <a:buClr>
                <a:srgbClr val="595656"/>
              </a:buClr>
              <a:buSzPts val="1800"/>
              <a:buChar char="●"/>
            </a:pPr>
            <a:r>
              <a:rPr lang="nl">
                <a:solidFill>
                  <a:srgbClr val="595656"/>
                </a:solidFill>
              </a:rPr>
              <a:t>zorgt ervoor dat het product bewaard kan worden</a:t>
            </a:r>
            <a:endParaRPr>
              <a:solidFill>
                <a:srgbClr val="595656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71" name="Google Shape;71;p15"/>
          <p:cNvSpPr txBox="1"/>
          <p:nvPr/>
        </p:nvSpPr>
        <p:spPr>
          <a:xfrm>
            <a:off x="411075" y="1343525"/>
            <a:ext cx="8562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 b="1">
                <a:solidFill>
                  <a:srgbClr val="0000FF"/>
                </a:solidFill>
              </a:rPr>
              <a:t>Gaat het naar de tussenhandel, groothandel of consument?</a:t>
            </a:r>
            <a:endParaRPr sz="20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Omverpakkingen groothandel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24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kun je vaak meerdere keren gebruiken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 b="1"/>
              <a:t>statiegeld</a:t>
            </a:r>
            <a:r>
              <a:rPr lang="nl"/>
              <a:t> zodat het teruggebracht wordt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ander woord voor herbruikbare omverpakking is </a:t>
            </a:r>
            <a:r>
              <a:rPr lang="nl" b="1"/>
              <a:t>fust</a:t>
            </a:r>
            <a:endParaRPr b="1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b="1"/>
          </a:p>
        </p:txBody>
      </p:sp>
      <p:sp>
        <p:nvSpPr>
          <p:cNvPr id="78" name="Google Shape;78;p16"/>
          <p:cNvSpPr txBox="1"/>
          <p:nvPr/>
        </p:nvSpPr>
        <p:spPr>
          <a:xfrm>
            <a:off x="370950" y="2316075"/>
            <a:ext cx="3800100" cy="3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/>
              <a:t>Statiegeld verpakkingen: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9" name="Google Shape;79;p16"/>
          <p:cNvSpPr txBox="1"/>
          <p:nvPr/>
        </p:nvSpPr>
        <p:spPr>
          <a:xfrm>
            <a:off x="144375" y="2947825"/>
            <a:ext cx="4999200" cy="21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698500" lvl="0" indent="-317500" algn="l" rtl="0">
              <a:lnSpc>
                <a:spcPct val="1667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Char char="●"/>
            </a:pPr>
            <a:r>
              <a:rPr lang="nl" b="1">
                <a:solidFill>
                  <a:srgbClr val="6AA84F"/>
                </a:solidFill>
              </a:rPr>
              <a:t>Emmers voor de bloemen</a:t>
            </a:r>
            <a:endParaRPr b="1">
              <a:solidFill>
                <a:srgbClr val="6AA84F"/>
              </a:solidFill>
            </a:endParaRPr>
          </a:p>
          <a:p>
            <a:pPr marL="698500" lvl="0" indent="-317500" algn="l" rtl="0">
              <a:lnSpc>
                <a:spcPct val="1667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Char char="●"/>
            </a:pPr>
            <a:r>
              <a:rPr lang="nl" b="1">
                <a:solidFill>
                  <a:srgbClr val="6AA84F"/>
                </a:solidFill>
              </a:rPr>
              <a:t>Plantentrays</a:t>
            </a:r>
            <a:endParaRPr b="1">
              <a:solidFill>
                <a:srgbClr val="6AA84F"/>
              </a:solidFill>
            </a:endParaRPr>
          </a:p>
          <a:p>
            <a:pPr marL="698500" lvl="0" indent="-317500" algn="l" rtl="0">
              <a:lnSpc>
                <a:spcPct val="1667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Char char="●"/>
            </a:pPr>
            <a:r>
              <a:rPr lang="nl" b="1">
                <a:solidFill>
                  <a:srgbClr val="6AA84F"/>
                </a:solidFill>
              </a:rPr>
              <a:t>Kisten</a:t>
            </a:r>
            <a:endParaRPr b="1">
              <a:solidFill>
                <a:srgbClr val="6AA84F"/>
              </a:solidFill>
            </a:endParaRPr>
          </a:p>
          <a:p>
            <a:pPr marL="698500" lvl="0" indent="-317500" algn="l" rtl="0">
              <a:lnSpc>
                <a:spcPct val="1667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Char char="●"/>
            </a:pPr>
            <a:r>
              <a:rPr lang="nl" b="1">
                <a:solidFill>
                  <a:srgbClr val="6AA84F"/>
                </a:solidFill>
              </a:rPr>
              <a:t>Kratten</a:t>
            </a:r>
            <a:endParaRPr b="1">
              <a:solidFill>
                <a:srgbClr val="6AA84F"/>
              </a:solidFill>
            </a:endParaRPr>
          </a:p>
          <a:p>
            <a:pPr marL="698500" lvl="0" indent="-317500" algn="l" rtl="0">
              <a:lnSpc>
                <a:spcPct val="1667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Char char="●"/>
            </a:pPr>
            <a:r>
              <a:rPr lang="nl" b="1">
                <a:solidFill>
                  <a:srgbClr val="6AA84F"/>
                </a:solidFill>
              </a:rPr>
              <a:t>Deense karren / veilingkarren / transportkarren</a:t>
            </a:r>
            <a:endParaRPr b="1">
              <a:solidFill>
                <a:srgbClr val="6AA84F"/>
              </a:solidFill>
            </a:endParaRPr>
          </a:p>
          <a:p>
            <a:pPr marL="698500" lvl="0" indent="-317500" algn="l" rtl="0">
              <a:lnSpc>
                <a:spcPct val="166700"/>
              </a:lnSpc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400"/>
              <a:buChar char="●"/>
            </a:pPr>
            <a:r>
              <a:rPr lang="nl" b="1">
                <a:solidFill>
                  <a:srgbClr val="6AA84F"/>
                </a:solidFill>
              </a:rPr>
              <a:t>Pallets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5073450" y="2316075"/>
            <a:ext cx="3910200" cy="6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/>
              <a:t>Verpakkingen zonder statiegeld:</a:t>
            </a:r>
            <a:endParaRPr sz="1800"/>
          </a:p>
        </p:txBody>
      </p:sp>
      <p:sp>
        <p:nvSpPr>
          <p:cNvPr id="81" name="Google Shape;81;p16"/>
          <p:cNvSpPr txBox="1"/>
          <p:nvPr/>
        </p:nvSpPr>
        <p:spPr>
          <a:xfrm>
            <a:off x="4933050" y="2869575"/>
            <a:ext cx="4050600" cy="21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698500" lvl="0" indent="-317500" algn="l" rtl="0">
              <a:lnSpc>
                <a:spcPct val="1667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Char char="●"/>
            </a:pPr>
            <a:r>
              <a:rPr lang="nl">
                <a:solidFill>
                  <a:srgbClr val="FF0000"/>
                </a:solidFill>
              </a:rPr>
              <a:t>Dozen van karton</a:t>
            </a:r>
            <a:endParaRPr>
              <a:solidFill>
                <a:srgbClr val="FF0000"/>
              </a:solidFill>
            </a:endParaRPr>
          </a:p>
          <a:p>
            <a:pPr marL="698500" lvl="0" indent="-317500" algn="l" rtl="0">
              <a:lnSpc>
                <a:spcPct val="1667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Char char="●"/>
            </a:pPr>
            <a:r>
              <a:rPr lang="nl">
                <a:solidFill>
                  <a:srgbClr val="FF0000"/>
                </a:solidFill>
              </a:rPr>
              <a:t>Plastic dat om producten wordt getrokken</a:t>
            </a:r>
            <a:endParaRPr>
              <a:solidFill>
                <a:srgbClr val="FF0000"/>
              </a:solidFill>
            </a:endParaRPr>
          </a:p>
          <a:p>
            <a:pPr marL="698500" lvl="0" indent="-317500" algn="l" rtl="0">
              <a:lnSpc>
                <a:spcPct val="1667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Char char="●"/>
            </a:pPr>
            <a:r>
              <a:rPr lang="nl">
                <a:solidFill>
                  <a:srgbClr val="FF0000"/>
                </a:solidFill>
              </a:rPr>
              <a:t>Veel papieren inlegvellen, dekvellen, pakbladen</a:t>
            </a:r>
            <a:endParaRPr>
              <a:solidFill>
                <a:srgbClr val="FF0000"/>
              </a:solidFill>
            </a:endParaRPr>
          </a:p>
          <a:p>
            <a:pPr marL="698500" lvl="0" indent="-317500" algn="l" rtl="0">
              <a:lnSpc>
                <a:spcPct val="1667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Char char="●"/>
            </a:pPr>
            <a:r>
              <a:rPr lang="nl">
                <a:solidFill>
                  <a:srgbClr val="FF0000"/>
                </a:solidFill>
              </a:rPr>
              <a:t>Veel plastic inlegvellen, interieurs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Informatie op omverpakking</a:t>
            </a:r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98500" lvl="0" indent="-342900" algn="l" rtl="0">
              <a:lnSpc>
                <a:spcPct val="166700"/>
              </a:lnSpc>
              <a:spcBef>
                <a:spcPts val="0"/>
              </a:spcBef>
              <a:spcAft>
                <a:spcPts val="0"/>
              </a:spcAft>
              <a:buClr>
                <a:srgbClr val="595656"/>
              </a:buClr>
              <a:buSzPts val="1800"/>
              <a:buChar char="●"/>
            </a:pPr>
            <a:r>
              <a:rPr lang="nl">
                <a:solidFill>
                  <a:srgbClr val="595656"/>
                </a:solidFill>
              </a:rPr>
              <a:t>de herkomst: gegevens van de producent</a:t>
            </a:r>
            <a:endParaRPr>
              <a:solidFill>
                <a:srgbClr val="595656"/>
              </a:solidFill>
            </a:endParaRPr>
          </a:p>
          <a:p>
            <a:pPr marL="698500" lvl="0" indent="-342900" algn="l" rtl="0">
              <a:lnSpc>
                <a:spcPct val="166700"/>
              </a:lnSpc>
              <a:spcBef>
                <a:spcPts val="0"/>
              </a:spcBef>
              <a:spcAft>
                <a:spcPts val="0"/>
              </a:spcAft>
              <a:buClr>
                <a:srgbClr val="595656"/>
              </a:buClr>
              <a:buSzPts val="1800"/>
              <a:buChar char="●"/>
            </a:pPr>
            <a:r>
              <a:rPr lang="nl">
                <a:solidFill>
                  <a:srgbClr val="595656"/>
                </a:solidFill>
              </a:rPr>
              <a:t>de inhoud de hoeveelheid, aantal en gewicht</a:t>
            </a:r>
            <a:endParaRPr>
              <a:solidFill>
                <a:srgbClr val="595656"/>
              </a:solidFill>
            </a:endParaRPr>
          </a:p>
          <a:p>
            <a:pPr marL="698500" lvl="0" indent="-342900" algn="l" rtl="0">
              <a:lnSpc>
                <a:spcPct val="166700"/>
              </a:lnSpc>
              <a:spcBef>
                <a:spcPts val="0"/>
              </a:spcBef>
              <a:spcAft>
                <a:spcPts val="0"/>
              </a:spcAft>
              <a:buClr>
                <a:srgbClr val="595656"/>
              </a:buClr>
              <a:buSzPts val="1800"/>
              <a:buChar char="●"/>
            </a:pPr>
            <a:r>
              <a:rPr lang="nl">
                <a:solidFill>
                  <a:srgbClr val="595656"/>
                </a:solidFill>
              </a:rPr>
              <a:t>oogstdatum ivm houdbaarheid van het product</a:t>
            </a:r>
            <a:endParaRPr>
              <a:solidFill>
                <a:srgbClr val="595656"/>
              </a:solidFill>
            </a:endParaRPr>
          </a:p>
          <a:p>
            <a:pPr marL="698500" lvl="0" indent="-342900" algn="l" rtl="0">
              <a:lnSpc>
                <a:spcPct val="166700"/>
              </a:lnSpc>
              <a:spcBef>
                <a:spcPts val="0"/>
              </a:spcBef>
              <a:spcAft>
                <a:spcPts val="0"/>
              </a:spcAft>
              <a:buClr>
                <a:srgbClr val="595656"/>
              </a:buClr>
              <a:buSzPts val="1800"/>
              <a:buChar char="●"/>
            </a:pPr>
            <a:r>
              <a:rPr lang="nl">
                <a:solidFill>
                  <a:srgbClr val="595656"/>
                </a:solidFill>
              </a:rPr>
              <a:t>kwaliteitsklasse van het product</a:t>
            </a:r>
            <a:endParaRPr>
              <a:solidFill>
                <a:srgbClr val="595656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nl">
                <a:solidFill>
                  <a:srgbClr val="0000FF"/>
                </a:solidFill>
              </a:rPr>
              <a:t>Deze informatie is steeds vaker verwerkt in een barcode en is met een scanner te lezen</a:t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700"/>
              <a:t>Aandachtspunten bij verpakken agrarische producten</a:t>
            </a:r>
            <a:endParaRPr sz="2700"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80200" y="1172525"/>
            <a:ext cx="4100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98500" lvl="0" indent="-317500" algn="l" rtl="0">
              <a:lnSpc>
                <a:spcPct val="166700"/>
              </a:lnSpc>
              <a:spcBef>
                <a:spcPts val="0"/>
              </a:spcBef>
              <a:spcAft>
                <a:spcPts val="0"/>
              </a:spcAft>
              <a:buClr>
                <a:srgbClr val="595656"/>
              </a:buClr>
              <a:buSzPts val="1400"/>
              <a:buChar char="●"/>
            </a:pPr>
            <a:r>
              <a:rPr lang="nl" sz="1400">
                <a:solidFill>
                  <a:srgbClr val="595656"/>
                </a:solidFill>
              </a:rPr>
              <a:t>Zorgvuldig en precies werken</a:t>
            </a:r>
            <a:endParaRPr sz="1400">
              <a:solidFill>
                <a:srgbClr val="595656"/>
              </a:solidFill>
            </a:endParaRPr>
          </a:p>
          <a:p>
            <a:pPr marL="0" lvl="0" indent="0" algn="l" rtl="0">
              <a:lnSpc>
                <a:spcPct val="1667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400">
              <a:solidFill>
                <a:srgbClr val="595656"/>
              </a:solidFill>
            </a:endParaRPr>
          </a:p>
          <a:p>
            <a:pPr marL="0" lvl="0" indent="0" algn="l" rtl="0">
              <a:lnSpc>
                <a:spcPct val="1667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400">
              <a:solidFill>
                <a:srgbClr val="595656"/>
              </a:solidFill>
            </a:endParaRPr>
          </a:p>
          <a:p>
            <a:pPr marL="698500" lvl="0" indent="-317500" algn="l" rtl="0">
              <a:lnSpc>
                <a:spcPct val="166700"/>
              </a:lnSpc>
              <a:spcBef>
                <a:spcPts val="1600"/>
              </a:spcBef>
              <a:spcAft>
                <a:spcPts val="0"/>
              </a:spcAft>
              <a:buClr>
                <a:srgbClr val="595656"/>
              </a:buClr>
              <a:buSzPts val="1400"/>
              <a:buChar char="●"/>
            </a:pPr>
            <a:r>
              <a:rPr lang="nl" sz="1400">
                <a:solidFill>
                  <a:srgbClr val="595656"/>
                </a:solidFill>
              </a:rPr>
              <a:t>Hygiënisch werken </a:t>
            </a:r>
            <a:endParaRPr sz="1400">
              <a:solidFill>
                <a:srgbClr val="595656"/>
              </a:solidFill>
            </a:endParaRPr>
          </a:p>
          <a:p>
            <a:pPr marL="457200" lvl="0" indent="0" algn="l" rtl="0">
              <a:lnSpc>
                <a:spcPct val="1667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400">
              <a:solidFill>
                <a:srgbClr val="595656"/>
              </a:solidFill>
            </a:endParaRPr>
          </a:p>
          <a:p>
            <a:pPr marL="698500" lvl="0" indent="-317500" algn="l" rtl="0">
              <a:lnSpc>
                <a:spcPct val="166700"/>
              </a:lnSpc>
              <a:spcBef>
                <a:spcPts val="1600"/>
              </a:spcBef>
              <a:spcAft>
                <a:spcPts val="0"/>
              </a:spcAft>
              <a:buClr>
                <a:srgbClr val="595656"/>
              </a:buClr>
              <a:buSzPts val="1400"/>
              <a:buChar char="●"/>
            </a:pPr>
            <a:r>
              <a:rPr lang="nl" sz="1400">
                <a:solidFill>
                  <a:srgbClr val="595656"/>
                </a:solidFill>
              </a:rPr>
              <a:t>Gebruik het juiste gereedschap en inpakmateriaal.</a:t>
            </a:r>
            <a:endParaRPr sz="1400">
              <a:solidFill>
                <a:srgbClr val="595656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4" name="Google Shape;94;p18"/>
          <p:cNvSpPr txBox="1"/>
          <p:nvPr/>
        </p:nvSpPr>
        <p:spPr>
          <a:xfrm>
            <a:off x="4551950" y="1163050"/>
            <a:ext cx="4050600" cy="103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66700"/>
              </a:lnSpc>
              <a:spcBef>
                <a:spcPts val="0"/>
              </a:spcBef>
              <a:spcAft>
                <a:spcPts val="0"/>
              </a:spcAft>
              <a:buClr>
                <a:srgbClr val="595656"/>
              </a:buClr>
              <a:buSzPts val="1400"/>
              <a:buChar char="●"/>
            </a:pPr>
            <a:r>
              <a:rPr lang="nl">
                <a:solidFill>
                  <a:srgbClr val="595656"/>
                </a:solidFill>
              </a:rPr>
              <a:t>geen verschil in aantallen of hoeveelheden</a:t>
            </a:r>
            <a:endParaRPr>
              <a:solidFill>
                <a:srgbClr val="595656"/>
              </a:solidFill>
            </a:endParaRPr>
          </a:p>
          <a:p>
            <a:pPr marL="457200" lvl="0" indent="-317500" algn="l" rtl="0">
              <a:lnSpc>
                <a:spcPct val="166700"/>
              </a:lnSpc>
              <a:spcBef>
                <a:spcPts val="0"/>
              </a:spcBef>
              <a:spcAft>
                <a:spcPts val="0"/>
              </a:spcAft>
              <a:buClr>
                <a:srgbClr val="595656"/>
              </a:buClr>
              <a:buSzPts val="1400"/>
              <a:buChar char="●"/>
            </a:pPr>
            <a:r>
              <a:rPr lang="nl">
                <a:solidFill>
                  <a:srgbClr val="595656"/>
                </a:solidFill>
              </a:rPr>
              <a:t>producten netjes en onbeschadigd verpakken,</a:t>
            </a:r>
            <a:endParaRPr>
              <a:solidFill>
                <a:srgbClr val="595656"/>
              </a:solidFill>
            </a:endParaRPr>
          </a:p>
          <a:p>
            <a:pPr marL="457200" lvl="0" indent="0" algn="l" rtl="0">
              <a:lnSpc>
                <a:spcPct val="1667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rgbClr val="595656"/>
              </a:solidFill>
            </a:endParaRPr>
          </a:p>
        </p:txBody>
      </p:sp>
      <p:sp>
        <p:nvSpPr>
          <p:cNvPr id="95" name="Google Shape;95;p18"/>
          <p:cNvSpPr txBox="1"/>
          <p:nvPr/>
        </p:nvSpPr>
        <p:spPr>
          <a:xfrm>
            <a:off x="4526900" y="2667000"/>
            <a:ext cx="4100700" cy="8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66700"/>
              </a:lnSpc>
              <a:spcBef>
                <a:spcPts val="0"/>
              </a:spcBef>
              <a:spcAft>
                <a:spcPts val="0"/>
              </a:spcAft>
              <a:buClr>
                <a:srgbClr val="595656"/>
              </a:buClr>
              <a:buSzPts val="1400"/>
              <a:buChar char="●"/>
            </a:pPr>
            <a:r>
              <a:rPr lang="nl">
                <a:solidFill>
                  <a:srgbClr val="595656"/>
                </a:solidFill>
              </a:rPr>
              <a:t>gebruik werkkleding bv handschoenen of was je handen om bacteriën en schimmels tegen te gaan</a:t>
            </a:r>
            <a:endParaRPr sz="1600"/>
          </a:p>
        </p:txBody>
      </p:sp>
      <p:sp>
        <p:nvSpPr>
          <p:cNvPr id="96" name="Google Shape;96;p18"/>
          <p:cNvSpPr txBox="1"/>
          <p:nvPr/>
        </p:nvSpPr>
        <p:spPr>
          <a:xfrm>
            <a:off x="4551950" y="4030550"/>
            <a:ext cx="3499200" cy="7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66700"/>
              </a:lnSpc>
              <a:spcBef>
                <a:spcPts val="0"/>
              </a:spcBef>
              <a:spcAft>
                <a:spcPts val="0"/>
              </a:spcAft>
              <a:buClr>
                <a:srgbClr val="595656"/>
              </a:buClr>
              <a:buSzPts val="1400"/>
              <a:buChar char="●"/>
            </a:pPr>
            <a:r>
              <a:rPr lang="nl">
                <a:solidFill>
                  <a:srgbClr val="595656"/>
                </a:solidFill>
              </a:rPr>
              <a:t>om beschadigingen tegen te gaan.</a:t>
            </a:r>
            <a:endParaRPr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Verpakken voor de consument</a:t>
            </a:r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nl">
                <a:solidFill>
                  <a:srgbClr val="FF0000"/>
                </a:solidFill>
              </a:rPr>
              <a:t>Verschil tussen consument en groothandel zijn de aantallen.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03" name="Google Shape;103;p19"/>
          <p:cNvSpPr txBox="1"/>
          <p:nvPr/>
        </p:nvSpPr>
        <p:spPr>
          <a:xfrm>
            <a:off x="571500" y="1844850"/>
            <a:ext cx="7509600" cy="27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1600">
                <a:solidFill>
                  <a:srgbClr val="595656"/>
                </a:solidFill>
              </a:rPr>
              <a:t>Functies voor het verpakken voor de consument:</a:t>
            </a:r>
            <a:endParaRPr sz="1600">
              <a:solidFill>
                <a:srgbClr val="595656"/>
              </a:solidFill>
            </a:endParaRPr>
          </a:p>
          <a:p>
            <a:pPr marL="698500" lvl="0" indent="-330200" algn="l" rtl="0">
              <a:lnSpc>
                <a:spcPct val="166700"/>
              </a:lnSpc>
              <a:spcBef>
                <a:spcPts val="1000"/>
              </a:spcBef>
              <a:spcAft>
                <a:spcPts val="0"/>
              </a:spcAft>
              <a:buClr>
                <a:srgbClr val="595656"/>
              </a:buClr>
              <a:buSzPts val="1600"/>
              <a:buChar char="●"/>
            </a:pPr>
            <a:r>
              <a:rPr lang="nl" sz="1600">
                <a:solidFill>
                  <a:srgbClr val="595656"/>
                </a:solidFill>
              </a:rPr>
              <a:t>verpakking </a:t>
            </a:r>
            <a:r>
              <a:rPr lang="nl" sz="1600">
                <a:solidFill>
                  <a:srgbClr val="0000FF"/>
                </a:solidFill>
              </a:rPr>
              <a:t>beschermt</a:t>
            </a:r>
            <a:r>
              <a:rPr lang="nl" sz="1600">
                <a:solidFill>
                  <a:srgbClr val="595656"/>
                </a:solidFill>
              </a:rPr>
              <a:t> het product</a:t>
            </a:r>
            <a:endParaRPr sz="1600">
              <a:solidFill>
                <a:srgbClr val="595656"/>
              </a:solidFill>
            </a:endParaRPr>
          </a:p>
          <a:p>
            <a:pPr marL="698500" lvl="0" indent="-330200" algn="l" rtl="0">
              <a:lnSpc>
                <a:spcPct val="166700"/>
              </a:lnSpc>
              <a:spcBef>
                <a:spcPts val="0"/>
              </a:spcBef>
              <a:spcAft>
                <a:spcPts val="0"/>
              </a:spcAft>
              <a:buClr>
                <a:srgbClr val="595656"/>
              </a:buClr>
              <a:buSzPts val="1600"/>
              <a:buChar char="●"/>
            </a:pPr>
            <a:r>
              <a:rPr lang="nl" sz="1600">
                <a:solidFill>
                  <a:srgbClr val="595656"/>
                </a:solidFill>
              </a:rPr>
              <a:t>beïnvloed de </a:t>
            </a:r>
            <a:r>
              <a:rPr lang="nl" sz="1600">
                <a:solidFill>
                  <a:srgbClr val="0000FF"/>
                </a:solidFill>
              </a:rPr>
              <a:t>houdbaarheid</a:t>
            </a:r>
            <a:r>
              <a:rPr lang="nl" sz="1600">
                <a:solidFill>
                  <a:srgbClr val="595656"/>
                </a:solidFill>
              </a:rPr>
              <a:t> en gaat zo bederf tegen</a:t>
            </a:r>
            <a:endParaRPr sz="1600">
              <a:solidFill>
                <a:srgbClr val="595656"/>
              </a:solidFill>
            </a:endParaRPr>
          </a:p>
          <a:p>
            <a:pPr marL="698500" lvl="0" indent="-330200" algn="l" rtl="0">
              <a:lnSpc>
                <a:spcPct val="166700"/>
              </a:lnSpc>
              <a:spcBef>
                <a:spcPts val="0"/>
              </a:spcBef>
              <a:spcAft>
                <a:spcPts val="0"/>
              </a:spcAft>
              <a:buClr>
                <a:srgbClr val="595656"/>
              </a:buClr>
              <a:buSzPts val="1600"/>
              <a:buChar char="●"/>
            </a:pPr>
            <a:r>
              <a:rPr lang="nl" sz="1600">
                <a:solidFill>
                  <a:srgbClr val="595656"/>
                </a:solidFill>
              </a:rPr>
              <a:t>maakt het voor de consument makkelijker</a:t>
            </a:r>
            <a:r>
              <a:rPr lang="nl" sz="1600">
                <a:solidFill>
                  <a:srgbClr val="0000FF"/>
                </a:solidFill>
              </a:rPr>
              <a:t> vervoerbaar</a:t>
            </a:r>
            <a:endParaRPr sz="1600">
              <a:solidFill>
                <a:srgbClr val="0000FF"/>
              </a:solidFill>
            </a:endParaRPr>
          </a:p>
          <a:p>
            <a:pPr marL="698500" lvl="0" indent="-330200" algn="l" rtl="0">
              <a:lnSpc>
                <a:spcPct val="166700"/>
              </a:lnSpc>
              <a:spcBef>
                <a:spcPts val="0"/>
              </a:spcBef>
              <a:spcAft>
                <a:spcPts val="0"/>
              </a:spcAft>
              <a:buClr>
                <a:srgbClr val="595656"/>
              </a:buClr>
              <a:buSzPts val="1600"/>
              <a:buChar char="●"/>
            </a:pPr>
            <a:r>
              <a:rPr lang="nl" sz="1600">
                <a:solidFill>
                  <a:srgbClr val="0000FF"/>
                </a:solidFill>
              </a:rPr>
              <a:t>eyecatcher;</a:t>
            </a:r>
            <a:r>
              <a:rPr lang="nl" sz="1600">
                <a:solidFill>
                  <a:srgbClr val="595656"/>
                </a:solidFill>
              </a:rPr>
              <a:t> met een aantrekkelijke verpakking verleid je tot aankoop</a:t>
            </a:r>
            <a:endParaRPr sz="1600">
              <a:solidFill>
                <a:srgbClr val="595656"/>
              </a:solidFill>
            </a:endParaRPr>
          </a:p>
          <a:p>
            <a:pPr marL="698500" lvl="0" indent="-330200" algn="l" rtl="0">
              <a:lnSpc>
                <a:spcPct val="166700"/>
              </a:lnSpc>
              <a:spcBef>
                <a:spcPts val="0"/>
              </a:spcBef>
              <a:spcAft>
                <a:spcPts val="0"/>
              </a:spcAft>
              <a:buClr>
                <a:srgbClr val="595656"/>
              </a:buClr>
              <a:buSzPts val="1600"/>
              <a:buChar char="●"/>
            </a:pPr>
            <a:r>
              <a:rPr lang="nl" sz="1600">
                <a:solidFill>
                  <a:srgbClr val="595656"/>
                </a:solidFill>
              </a:rPr>
              <a:t>geeft de klant</a:t>
            </a:r>
            <a:r>
              <a:rPr lang="nl" sz="1600">
                <a:solidFill>
                  <a:srgbClr val="0000FF"/>
                </a:solidFill>
              </a:rPr>
              <a:t> informatie</a:t>
            </a:r>
            <a:r>
              <a:rPr lang="nl" sz="1600">
                <a:solidFill>
                  <a:srgbClr val="595656"/>
                </a:solidFill>
              </a:rPr>
              <a:t> over het product</a:t>
            </a:r>
            <a:endParaRPr sz="1600">
              <a:solidFill>
                <a:srgbClr val="595656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Etiket</a:t>
            </a:r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2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Op alle producten die verpakt zijn hoort een etiket op te zitten met informatie voor de consument.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l" u="sng"/>
              <a:t>Bijvoorbeeld:</a:t>
            </a:r>
            <a:endParaRPr u="sng"/>
          </a:p>
          <a:p>
            <a:pPr marL="0" lvl="0" indent="0" algn="l" rtl="0">
              <a:lnSpc>
                <a:spcPct val="1667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nl">
                <a:solidFill>
                  <a:srgbClr val="0000FF"/>
                </a:solidFill>
              </a:rPr>
              <a:t>merk - inhoud - ingrediëntenlijst - hoeveelheid - houdbaarheidsdatum - naam en adres van de producent/ fabrikant - speciale bewaarvoorschriften - herkomst - productiedatum of partijcode - productiewijze - voedingswaarde - keurmerk</a:t>
            </a:r>
            <a:endParaRPr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Voor en nadelen soorten verpakking</a:t>
            </a:r>
            <a:endParaRPr/>
          </a:p>
        </p:txBody>
      </p:sp>
      <p:sp>
        <p:nvSpPr>
          <p:cNvPr id="115" name="Google Shape;115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Blik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Glas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Karton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Kunstoffen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2160CB97AA9944823D4F7CE3EBB0E3" ma:contentTypeVersion="11" ma:contentTypeDescription="Een nieuw document maken." ma:contentTypeScope="" ma:versionID="bab9f1ddc85e7220d2a86fda1f19176a">
  <xsd:schema xmlns:xsd="http://www.w3.org/2001/XMLSchema" xmlns:xs="http://www.w3.org/2001/XMLSchema" xmlns:p="http://schemas.microsoft.com/office/2006/metadata/properties" xmlns:ns2="857190e7-f14a-4353-88e6-64ca5f0bd809" xmlns:ns3="0dd387fd-c553-4a20-ade5-fa3cd1739043" targetNamespace="http://schemas.microsoft.com/office/2006/metadata/properties" ma:root="true" ma:fieldsID="2e6af6d45ac2c1230332831d106dcec9" ns2:_="" ns3:_="">
    <xsd:import namespace="857190e7-f14a-4353-88e6-64ca5f0bd809"/>
    <xsd:import namespace="0dd387fd-c553-4a20-ade5-fa3cd17390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7190e7-f14a-4353-88e6-64ca5f0bd8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d387fd-c553-4a20-ade5-fa3cd173904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F9152A-7256-4C43-BE04-3A2A9F51B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7190e7-f14a-4353-88e6-64ca5f0bd809"/>
    <ds:schemaRef ds:uri="0dd387fd-c553-4a20-ade5-fa3cd17390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DA5C58-2D4F-479A-B9C0-3CA400E02A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8A3715-E1D3-4005-BC9A-225768C0BFC4}">
  <ds:schemaRefs>
    <ds:schemaRef ds:uri="http://purl.org/dc/dcmitype/"/>
    <ds:schemaRef ds:uri="http://schemas.microsoft.com/office/2006/metadata/properties"/>
    <ds:schemaRef ds:uri="0dd387fd-c553-4a20-ade5-fa3cd1739043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857190e7-f14a-4353-88e6-64ca5f0bd80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452</Words>
  <Application>Microsoft Office PowerPoint</Application>
  <PresentationFormat>Diavoorstelling (16:9)</PresentationFormat>
  <Paragraphs>87</Paragraphs>
  <Slides>12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4" baseType="lpstr">
      <vt:lpstr>Arial</vt:lpstr>
      <vt:lpstr>Simple Light</vt:lpstr>
      <vt:lpstr>Verpakkingen</vt:lpstr>
      <vt:lpstr>3 soorten verpakkingen</vt:lpstr>
      <vt:lpstr>Omverpakkingen</vt:lpstr>
      <vt:lpstr>Omverpakkingen groothandel</vt:lpstr>
      <vt:lpstr>Informatie op omverpakking</vt:lpstr>
      <vt:lpstr>Aandachtspunten bij verpakken agrarische producten</vt:lpstr>
      <vt:lpstr>Verpakken voor de consument</vt:lpstr>
      <vt:lpstr>Etiket</vt:lpstr>
      <vt:lpstr>Voor en nadelen soorten verpakking</vt:lpstr>
      <vt:lpstr>Verpakking en milieu</vt:lpstr>
      <vt:lpstr>Plastic soep</vt:lpstr>
      <vt:lpstr>Opdrachten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Verpakkingen</dc:title>
  <dc:creator>Anya Koster</dc:creator>
  <cp:lastModifiedBy>Anya Koster</cp:lastModifiedBy>
  <cp:revision>1</cp:revision>
  <dcterms:modified xsi:type="dcterms:W3CDTF">2020-11-10T13:48:40Z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0x010100D62160CB97AA9944823D4F7CE3EBB0E3</vt:lpwstr>
  </property>
</Properties>
</file>